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3e80b3da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3e80b3da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49f6c5c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49f6c5c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3e80b3da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3e80b3da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3e80b3da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3e80b3da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3e80b3da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3e80b3da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3e80b3da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3e80b3da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3e80b3da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3e80b3da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49f6c5c3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49f6c5c3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49f6c5c3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49f6c5c3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49f6c5c3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49f6c5c3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49f6c5c3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49f6c5c3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e80b3da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e80b3da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49f6c5c3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49f6c5c3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49f6c5c3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49f6c5c3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49f6c5c3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49f6c5c3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49f6c5c3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49f6c5c3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49f6c5c3e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49f6c5c3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49f6c5c3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49f6c5c3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49f6c5c3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49f6c5c3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49f6c5c3e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49f6c5c3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49f6c5c3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49f6c5c3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49f6c5c3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349f6c5c3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4a90816e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4a90816e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49f6c5c3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49f6c5c3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49f6c5c3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349f6c5c3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49f6c5c3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49f6c5c3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49f6c5c3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49f6c5c3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49f6c5c3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49f6c5c3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49f6c5c3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49f6c5c3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49f6c5c3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49f6c5c3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49f6c5c3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49f6c5c3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49f6c5c3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349f6c5c3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49f6c5c3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49f6c5c3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4a90816e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34a90816e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49f6c5c3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49f6c5c3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49f6c5c3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49f6c5c3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49f6c5c3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49f6c5c3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49f6c5c3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349f6c5c3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49f6c5c3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49f6c5c3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49f6c5c3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349f6c5c3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49f6c5c3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349f6c5c3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49f6c5c3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349f6c5c3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349f6c5c3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349f6c5c3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49f6c5c3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349f6c5c3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33e80b3d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33e80b3d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49f6c5c3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349f6c5c3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49f6c5c3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49f6c5c3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49f6c5c3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49f6c5c3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349f6c5c3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349f6c5c3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49f6c5c3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349f6c5c3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49f6c5c3e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349f6c5c3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49f6c5c3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349f6c5c3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349f6c5c3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349f6c5c3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349f6c5c3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349f6c5c3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49f6c5c3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349f6c5c3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188a364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188a36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3e80b3da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3e80b3da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49f6c5c3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49f6c5c3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49f6c5c3e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349f6c5c3e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349f6c5c3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349f6c5c3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349f6c5c3e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349f6c5c3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349f6c5c3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349f6c5c3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34a90816e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34a90816e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34a90816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34a90816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34a90816e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34a90816e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34a90816e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34a90816e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3e80b3da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3e80b3da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34a90816e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34a90816e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4a90816e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4a90816e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34a90816e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34a90816e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34a90816e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34a90816e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34a90816e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34a90816e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34a90816e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34a90816e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34a90816e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34a90816e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4a90816e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4a90816e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34a90816e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34a90816e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34a90816e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34a90816e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38be5bdb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38be5bdb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34a90816e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34a90816e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34a90816e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34a90816e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34a90816e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34a90816e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34a90816e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34a90816e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34a90816e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34a90816e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3e80b3da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3e80b3da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Relationship Id="rId4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Relationship Id="rId4" Type="http://schemas.openxmlformats.org/officeDocument/2006/relationships/image" Target="../media/image8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png"/><Relationship Id="rId4" Type="http://schemas.openxmlformats.org/officeDocument/2006/relationships/image" Target="../media/image9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4.png"/><Relationship Id="rId4" Type="http://schemas.openxmlformats.org/officeDocument/2006/relationships/image" Target="../media/image7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4.png"/><Relationship Id="rId4" Type="http://schemas.openxmlformats.org/officeDocument/2006/relationships/image" Target="../media/image10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4.png"/><Relationship Id="rId4" Type="http://schemas.openxmlformats.org/officeDocument/2006/relationships/image" Target="../media/image10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3.png"/><Relationship Id="rId4" Type="http://schemas.openxmlformats.org/officeDocument/2006/relationships/image" Target="../media/image9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9.png"/><Relationship Id="rId4" Type="http://schemas.openxmlformats.org/officeDocument/2006/relationships/image" Target="../media/image9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7.png"/><Relationship Id="rId4" Type="http://schemas.openxmlformats.org/officeDocument/2006/relationships/image" Target="../media/image1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9.png"/><Relationship Id="rId4" Type="http://schemas.openxmlformats.org/officeDocument/2006/relationships/image" Target="../media/image10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3.png"/><Relationship Id="rId4" Type="http://schemas.openxmlformats.org/officeDocument/2006/relationships/image" Target="../media/image10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7.png"/><Relationship Id="rId4" Type="http://schemas.openxmlformats.org/officeDocument/2006/relationships/image" Target="../media/image11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3.png"/><Relationship Id="rId4" Type="http://schemas.openxmlformats.org/officeDocument/2006/relationships/image" Target="../media/image10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4.png"/><Relationship Id="rId4" Type="http://schemas.openxmlformats.org/officeDocument/2006/relationships/image" Target="../media/image11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2.png"/><Relationship Id="rId4" Type="http://schemas.openxmlformats.org/officeDocument/2006/relationships/image" Target="../media/image10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5.png"/><Relationship Id="rId4" Type="http://schemas.openxmlformats.org/officeDocument/2006/relationships/image" Target="../media/image12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6.png"/><Relationship Id="rId4" Type="http://schemas.openxmlformats.org/officeDocument/2006/relationships/image" Target="../media/image1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QuantTree EWMA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Report of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>
            <a:off x="311708" y="845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Weekday Only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Change | All 4 segments (d=21), qtree ewma (K=32)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090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025" y="1150213"/>
            <a:ext cx="34385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4493175" y="386177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</a:t>
            </a:r>
            <a:r>
              <a:rPr lang="en">
                <a:solidFill>
                  <a:schemeClr val="dk1"/>
                </a:solidFill>
              </a:rPr>
              <a:t> Elicoidale Upstream (d=6)</a:t>
            </a:r>
            <a:r>
              <a:rPr lang="en"/>
              <a:t>, qtree ewma (K=32)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09025"/>
            <a:ext cx="2867436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486" y="1566863"/>
            <a:ext cx="344805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648475" y="389705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on this segment.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</a:t>
            </a:r>
            <a:r>
              <a:rPr lang="en">
                <a:solidFill>
                  <a:schemeClr val="dk1"/>
                </a:solidFill>
              </a:rPr>
              <a:t>Elicoidale Downstream (d=6),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034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175" y="1135700"/>
            <a:ext cx="347662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4759175" y="3661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</a:t>
            </a:r>
            <a:r>
              <a:rPr lang="en">
                <a:solidFill>
                  <a:schemeClr val="dk1"/>
                </a:solidFill>
              </a:rPr>
              <a:t>Lungomare Canepa (d=6),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597825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3" y="889175"/>
            <a:ext cx="34480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4648475" y="389705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on this segment.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</a:t>
            </a:r>
            <a:r>
              <a:rPr lang="en">
                <a:solidFill>
                  <a:schemeClr val="dk1"/>
                </a:solidFill>
              </a:rPr>
              <a:t>Via di Francia (d=3),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993600"/>
            <a:ext cx="4069550" cy="304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350" y="993600"/>
            <a:ext cx="34575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5004350" y="329735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Even if the change was minimal, it might have affected this segment. Here it is being detected in around 1 to 2 months.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ctrTitle"/>
          </p:nvPr>
        </p:nvSpPr>
        <p:spPr>
          <a:xfrm>
            <a:off x="311708" y="845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Weekend Only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All 4 segments (d=21),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59780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625" y="732275"/>
            <a:ext cx="34385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4540625" y="374182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Elicoidale Upstream (d=6),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5978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125" y="659450"/>
            <a:ext cx="34385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4322125" y="375595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Elicoidale Downstream (d=6),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258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375" y="693050"/>
            <a:ext cx="340995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4389375" y="332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65575" y="797475"/>
            <a:ext cx="77613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Small Change</a:t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Weekday Only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Weekend Only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Mixed (70% Weekday and 30% Weekend)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Medium Change</a:t>
            </a:r>
            <a:endParaRPr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Weekday Only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Weekend Only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Mixed (70% Weekday and 30% Weekend)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CE5CD"/>
                </a:highlight>
              </a:rPr>
              <a:t>Big Change</a:t>
            </a:r>
            <a:endParaRPr>
              <a:solidFill>
                <a:schemeClr val="dk1"/>
              </a:solidFill>
              <a:highlight>
                <a:srgbClr val="FCE5CD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Weekday Only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Weekend Only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Mixed (70% Weekday and 30% Weekend)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Actuated Change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Weekday Only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Weekend Only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Mixed (70% Weekday and 30% Weekend)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77650" y="153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Experiments Performed: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Lungomare Canepa (d=6),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314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025" y="711575"/>
            <a:ext cx="33909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4507025" y="383355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Via di Francia (d=3),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959613"/>
            <a:ext cx="4309151" cy="322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476" y="1040425"/>
            <a:ext cx="3429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5098475" y="354425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Mixture</a:t>
            </a:r>
            <a:endParaRPr/>
          </a:p>
        </p:txBody>
      </p:sp>
      <p:sp>
        <p:nvSpPr>
          <p:cNvPr id="239" name="Google Shape;239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Weekday (70%) + Weekend (30%)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All 4 segments (d=21),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55075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674" y="860250"/>
            <a:ext cx="4582875" cy="27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/>
        </p:nvSpPr>
        <p:spPr>
          <a:xfrm>
            <a:off x="4023675" y="3901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Elicoidale Upstream (d=6),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2685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125" y="876774"/>
            <a:ext cx="4439649" cy="26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4195125" y="385472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on this segment.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Elicoidale Downstream (d=6),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33900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299" y="1042875"/>
            <a:ext cx="4787474" cy="292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Lungomare Canepa (d=6),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19800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749" y="773999"/>
            <a:ext cx="4921526" cy="29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3649750" y="398877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on this segment.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Change | Via di Francia (d=3), qtree ewma (K=32)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946300"/>
            <a:ext cx="4566523" cy="341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650" y="946300"/>
            <a:ext cx="3422124" cy="20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5321650" y="3367875"/>
            <a:ext cx="3422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Again, here even if the change is minimal, it might have affected this segment, it is detected in around 3 months.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2CC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</a:t>
            </a:r>
            <a:endParaRPr/>
          </a:p>
        </p:txBody>
      </p:sp>
      <p:sp>
        <p:nvSpPr>
          <p:cNvPr id="284" name="Google Shape;284;p40"/>
          <p:cNvSpPr txBox="1"/>
          <p:nvPr/>
        </p:nvSpPr>
        <p:spPr>
          <a:xfrm>
            <a:off x="789025" y="3214975"/>
            <a:ext cx="753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Medium policy</a:t>
            </a:r>
            <a:r>
              <a:rPr lang="en">
                <a:solidFill>
                  <a:schemeClr val="dk1"/>
                </a:solidFill>
              </a:rPr>
              <a:t> change between scenarios.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0: basic scenario (with some ferry traffic)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</a:t>
            </a:r>
            <a:r>
              <a:rPr lang="en">
                <a:solidFill>
                  <a:schemeClr val="dk1"/>
                </a:solidFill>
              </a:rPr>
              <a:t>1: basic scenario with a change obtained by moving slightly the phase of a traffic light, with a little change also in the phase of another traffic light.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Gaussian noise (0 mean, 0.001 sigma) is added to the variables “flow cars” or “flow trucks” to deal with its discreteness.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ctrTitle"/>
          </p:nvPr>
        </p:nvSpPr>
        <p:spPr>
          <a:xfrm>
            <a:off x="311708" y="845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Weekday Only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465575" y="797475"/>
            <a:ext cx="2574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Small Change</a:t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only traffic light A is changed.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Medium Change</a:t>
            </a:r>
            <a:endParaRPr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change it's A and B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CE5CD"/>
                </a:highlight>
              </a:rPr>
              <a:t>Big Change</a:t>
            </a:r>
            <a:endParaRPr>
              <a:solidFill>
                <a:schemeClr val="dk1"/>
              </a:solidFill>
              <a:highlight>
                <a:srgbClr val="FCE5CD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 Change is in A, B and C.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Actuated Change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Change is in A and B.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177650" y="153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Experiments Performed: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l.jpg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14280" r="0" t="0"/>
          <a:stretch/>
        </p:blipFill>
        <p:spPr>
          <a:xfrm>
            <a:off x="3985175" y="677525"/>
            <a:ext cx="4555975" cy="26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All 4 segments (d=21), qtree ewma (K=32)</a:t>
            </a:r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258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500" y="889150"/>
            <a:ext cx="346710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 txBox="1"/>
          <p:nvPr/>
        </p:nvSpPr>
        <p:spPr>
          <a:xfrm>
            <a:off x="4641500" y="389705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around 5 months later. Do we consider it a detection?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Elicoidale Upstream (d=6), qtree ewma (K=32)</a:t>
            </a:r>
            <a:endParaRPr/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14600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868" y="827500"/>
            <a:ext cx="34766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/>
        </p:nvSpPr>
        <p:spPr>
          <a:xfrm>
            <a:off x="4389375" y="332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Elicoidale Downstream (d=6), qtree ewma (K=32)</a:t>
            </a:r>
            <a:endParaRPr/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482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675" y="877925"/>
            <a:ext cx="34766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/>
        </p:nvSpPr>
        <p:spPr>
          <a:xfrm>
            <a:off x="4523450" y="3358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Lungomare Canepa (d=6), qtree ewma (K=32)</a:t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37050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343" y="900375"/>
            <a:ext cx="34290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5"/>
          <p:cNvSpPr txBox="1"/>
          <p:nvPr/>
        </p:nvSpPr>
        <p:spPr>
          <a:xfrm>
            <a:off x="4481100" y="3443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Via di Francia (d=3), qtree ewma (K=32)</a:t>
            </a:r>
            <a:endParaRPr/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1027250"/>
            <a:ext cx="4035924" cy="301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399" y="1178550"/>
            <a:ext cx="344805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6"/>
          <p:cNvSpPr txBox="1"/>
          <p:nvPr/>
        </p:nvSpPr>
        <p:spPr>
          <a:xfrm>
            <a:off x="5077400" y="371362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around 2 months later.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ctrTitle"/>
          </p:nvPr>
        </p:nvSpPr>
        <p:spPr>
          <a:xfrm>
            <a:off x="311708" y="845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Weekend Only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All 4 segments (d=21), qtree ewma (K=32)</a:t>
            </a:r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5385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375" y="754675"/>
            <a:ext cx="34290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8"/>
          <p:cNvSpPr txBox="1"/>
          <p:nvPr/>
        </p:nvSpPr>
        <p:spPr>
          <a:xfrm>
            <a:off x="4389375" y="332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Elicoidale Upstream (d=6), qtree ewma (K=32)</a:t>
            </a:r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034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925" y="687475"/>
            <a:ext cx="341947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9"/>
          <p:cNvSpPr txBox="1"/>
          <p:nvPr/>
        </p:nvSpPr>
        <p:spPr>
          <a:xfrm>
            <a:off x="4691925" y="351607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Elicoidale Downstream (d=6), qtree ewma (K=32)</a:t>
            </a:r>
            <a:endParaRPr/>
          </a:p>
        </p:txBody>
      </p:sp>
      <p:pic>
        <p:nvPicPr>
          <p:cNvPr id="356" name="Google Shape;3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202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700" y="760300"/>
            <a:ext cx="34099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0"/>
          <p:cNvSpPr txBox="1"/>
          <p:nvPr/>
        </p:nvSpPr>
        <p:spPr>
          <a:xfrm>
            <a:off x="4389375" y="332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Lungomare Canepa (d=6), qtree ewma (K=32)</a:t>
            </a:r>
            <a:endParaRPr/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31425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293" y="737900"/>
            <a:ext cx="34194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1"/>
          <p:cNvSpPr txBox="1"/>
          <p:nvPr/>
        </p:nvSpPr>
        <p:spPr>
          <a:xfrm>
            <a:off x="4542250" y="367837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Sequences</a:t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Explanation on how the training data and sequences are generated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755000" y="3848100"/>
            <a:ext cx="77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 all the runs of the simulator, it was used Poisson inflows (probably the best compromise between realism and non-Gaussianity)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Via di Francia (d=3), qtree ewma (K=32)</a:t>
            </a:r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1035525"/>
            <a:ext cx="4387925" cy="32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250" y="1191725"/>
            <a:ext cx="345757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2"/>
          <p:cNvSpPr txBox="1"/>
          <p:nvPr/>
        </p:nvSpPr>
        <p:spPr>
          <a:xfrm>
            <a:off x="5177250" y="366425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Mixture</a:t>
            </a:r>
            <a:endParaRPr/>
          </a:p>
        </p:txBody>
      </p:sp>
      <p:sp>
        <p:nvSpPr>
          <p:cNvPr id="380" name="Google Shape;380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Weekday (70%) + Weekend (30%)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All 4 segments (d=21), qtree ewma (K=32)</a:t>
            </a:r>
            <a:endParaRPr/>
          </a:p>
        </p:txBody>
      </p:sp>
      <p:pic>
        <p:nvPicPr>
          <p:cNvPr id="386" name="Google Shape;3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591575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574" y="643574"/>
            <a:ext cx="4321800" cy="25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4"/>
          <p:cNvSpPr txBox="1"/>
          <p:nvPr/>
        </p:nvSpPr>
        <p:spPr>
          <a:xfrm>
            <a:off x="4078925" y="3711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Elicoidale Upstream (d=6), qtree ewma (K=32)</a:t>
            </a:r>
            <a:endParaRPr/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1275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675" y="679427"/>
            <a:ext cx="4298549" cy="25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5"/>
          <p:cNvSpPr txBox="1"/>
          <p:nvPr/>
        </p:nvSpPr>
        <p:spPr>
          <a:xfrm>
            <a:off x="3921350" y="384065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Elicoidale Downstream (d=6), qtree ewma (K=32)</a:t>
            </a:r>
            <a:endParaRPr/>
          </a:p>
        </p:txBody>
      </p:sp>
      <p:pic>
        <p:nvPicPr>
          <p:cNvPr id="402" name="Google Shape;4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584525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073" y="709999"/>
            <a:ext cx="3905525" cy="235847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6"/>
          <p:cNvSpPr txBox="1"/>
          <p:nvPr/>
        </p:nvSpPr>
        <p:spPr>
          <a:xfrm>
            <a:off x="4241225" y="3393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Lungomare Canepa (d=6), qtree ewma (K=32)</a:t>
            </a:r>
            <a:endParaRPr/>
          </a:p>
        </p:txBody>
      </p:sp>
      <p:pic>
        <p:nvPicPr>
          <p:cNvPr id="410" name="Google Shape;4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05700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074" y="735699"/>
            <a:ext cx="4752200" cy="28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7"/>
          <p:cNvSpPr txBox="1"/>
          <p:nvPr/>
        </p:nvSpPr>
        <p:spPr>
          <a:xfrm>
            <a:off x="3895475" y="4120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Change | Via di Francia (d=3), qtree ewma (K=32)</a:t>
            </a:r>
            <a:endParaRPr/>
          </a:p>
        </p:txBody>
      </p:sp>
      <p:pic>
        <p:nvPicPr>
          <p:cNvPr id="418" name="Google Shape;4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1000850"/>
            <a:ext cx="4503052" cy="336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700" y="835350"/>
            <a:ext cx="3436200" cy="210202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8"/>
          <p:cNvSpPr txBox="1"/>
          <p:nvPr/>
        </p:nvSpPr>
        <p:spPr>
          <a:xfrm>
            <a:off x="5176175" y="341727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around 2-3 months later.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</a:t>
            </a:r>
            <a:endParaRPr/>
          </a:p>
        </p:txBody>
      </p:sp>
      <p:sp>
        <p:nvSpPr>
          <p:cNvPr id="426" name="Google Shape;426;p59"/>
          <p:cNvSpPr txBox="1"/>
          <p:nvPr/>
        </p:nvSpPr>
        <p:spPr>
          <a:xfrm>
            <a:off x="789025" y="3214975"/>
            <a:ext cx="753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Big</a:t>
            </a:r>
            <a:r>
              <a:rPr lang="en">
                <a:solidFill>
                  <a:schemeClr val="dk1"/>
                </a:solidFill>
              </a:rPr>
              <a:t> policy change between scenarios.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0: basic scenario (with some ferry traffic)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1: basic</a:t>
            </a:r>
            <a:r>
              <a:rPr lang="en">
                <a:solidFill>
                  <a:schemeClr val="dk1"/>
                </a:solidFill>
              </a:rPr>
              <a:t> scenario plus some changes in the two aforementioned traffic lights and another one.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Gaussian noise (0 mean, 0.001 sigma) is added to the variables “flow cars” or “flow trucks” to deal with its discreteness.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/>
          <p:nvPr>
            <p:ph type="ctrTitle"/>
          </p:nvPr>
        </p:nvSpPr>
        <p:spPr>
          <a:xfrm>
            <a:off x="311708" y="845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Weekday Only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 | All 4 segments (d=21), qtree ewma (K=32)</a:t>
            </a:r>
            <a:endParaRPr/>
          </a:p>
        </p:txBody>
      </p:sp>
      <p:pic>
        <p:nvPicPr>
          <p:cNvPr id="437" name="Google Shape;4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75" y="6314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750" y="1118900"/>
            <a:ext cx="341947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1"/>
          <p:cNvSpPr txBox="1"/>
          <p:nvPr/>
        </p:nvSpPr>
        <p:spPr>
          <a:xfrm>
            <a:off x="4526750" y="353720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around 1 months later.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17250" y="0"/>
            <a:ext cx="9109500" cy="6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Sequence Generation (</a:t>
            </a:r>
            <a:r>
              <a:rPr lang="en" sz="3600"/>
              <a:t>1/2</a:t>
            </a:r>
            <a:r>
              <a:rPr lang="en" sz="3600"/>
              <a:t>) - Inputs</a:t>
            </a:r>
            <a:endParaRPr sz="3600"/>
          </a:p>
        </p:txBody>
      </p:sp>
      <p:sp>
        <p:nvSpPr>
          <p:cNvPr id="81" name="Google Shape;81;p17"/>
          <p:cNvSpPr/>
          <p:nvPr/>
        </p:nvSpPr>
        <p:spPr>
          <a:xfrm>
            <a:off x="1078125" y="1448625"/>
            <a:ext cx="4017300" cy="4425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1122950" y="2896500"/>
            <a:ext cx="4017300" cy="4425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4983350" y="3239975"/>
            <a:ext cx="1153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4938525" y="1793375"/>
            <a:ext cx="973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2816625" y="1454325"/>
            <a:ext cx="4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600">
                <a:solidFill>
                  <a:srgbClr val="202122"/>
                </a:solidFill>
              </a:rPr>
              <a:t>0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2861450" y="2902200"/>
            <a:ext cx="4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600">
                <a:solidFill>
                  <a:srgbClr val="202122"/>
                </a:solidFill>
              </a:rPr>
              <a:t>1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 rot="5400000">
            <a:off x="2966325" y="-694975"/>
            <a:ext cx="240900" cy="3988200"/>
          </a:xfrm>
          <a:prstGeom prst="leftBrace">
            <a:avLst>
              <a:gd fmla="val 50000" name="adj1"/>
              <a:gd fmla="val 5004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 rot="5400000">
            <a:off x="2989850" y="748250"/>
            <a:ext cx="240900" cy="3997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1156475" y="1291750"/>
            <a:ext cx="32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782900" y="884013"/>
            <a:ext cx="271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Scenario 0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794450" y="2305850"/>
            <a:ext cx="2887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Scenario 1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74575" y="4178575"/>
            <a:ext cx="8796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d is the number of dimensions/variables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s is the number of samples/days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200">
                <a:solidFill>
                  <a:srgbClr val="202122"/>
                </a:solidFill>
              </a:rPr>
              <a:t>0</a:t>
            </a:r>
            <a:r>
              <a:rPr lang="en" sz="1200">
                <a:solidFill>
                  <a:schemeClr val="dk1"/>
                </a:solidFill>
              </a:rPr>
              <a:t> i</a:t>
            </a:r>
            <a:r>
              <a:rPr lang="en" sz="1200">
                <a:solidFill>
                  <a:schemeClr val="dk2"/>
                </a:solidFill>
              </a:rPr>
              <a:t>s the distribution of scenario 0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200">
                <a:solidFill>
                  <a:srgbClr val="202122"/>
                </a:solidFill>
              </a:rPr>
              <a:t>1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2"/>
                </a:solidFill>
              </a:rPr>
              <a:t>is the distribution of scenario 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849325" y="1453200"/>
            <a:ext cx="190500" cy="431100"/>
          </a:xfrm>
          <a:prstGeom prst="leftBrace">
            <a:avLst>
              <a:gd fmla="val 50000" name="adj1"/>
              <a:gd fmla="val 5067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894150" y="2901075"/>
            <a:ext cx="190500" cy="431100"/>
          </a:xfrm>
          <a:prstGeom prst="leftBrace">
            <a:avLst>
              <a:gd fmla="val 50000" name="adj1"/>
              <a:gd fmla="val 5067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563475" y="1419575"/>
            <a:ext cx="309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08300" y="2866175"/>
            <a:ext cx="309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926650" y="2003675"/>
            <a:ext cx="28872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For each iteration of the experiments (each time we run quantree), we shuffles the indexes of these vectors, from which we generate the sequences (next slide).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</a:t>
            </a:r>
            <a:r>
              <a:rPr lang="en"/>
              <a:t> Change | Elicoidale Upstream (d=6), qtree ewma (K=32)</a:t>
            </a:r>
            <a:endParaRPr/>
          </a:p>
        </p:txBody>
      </p:sp>
      <p:pic>
        <p:nvPicPr>
          <p:cNvPr id="445" name="Google Shape;4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721075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243" y="838750"/>
            <a:ext cx="349567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2"/>
          <p:cNvSpPr txBox="1"/>
          <p:nvPr/>
        </p:nvSpPr>
        <p:spPr>
          <a:xfrm>
            <a:off x="4740250" y="340317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</a:t>
            </a:r>
            <a:r>
              <a:rPr lang="en">
                <a:solidFill>
                  <a:schemeClr val="dk2"/>
                </a:solidFill>
              </a:rPr>
              <a:t>change</a:t>
            </a:r>
            <a:r>
              <a:rPr lang="en">
                <a:solidFill>
                  <a:schemeClr val="dk2"/>
                </a:solidFill>
              </a:rPr>
              <a:t> 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3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</a:t>
            </a:r>
            <a:r>
              <a:rPr lang="en"/>
              <a:t> Change | Elicoidale Downstream (d=6), qtree ewma (K=32)</a:t>
            </a:r>
            <a:endParaRPr/>
          </a:p>
        </p:txBody>
      </p:sp>
      <p:pic>
        <p:nvPicPr>
          <p:cNvPr id="453" name="Google Shape;4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538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525" y="1023650"/>
            <a:ext cx="34385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3"/>
          <p:cNvSpPr txBox="1"/>
          <p:nvPr/>
        </p:nvSpPr>
        <p:spPr>
          <a:xfrm>
            <a:off x="4697525" y="357132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around 1 month later.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</a:t>
            </a:r>
            <a:r>
              <a:rPr lang="en"/>
              <a:t> Change | Lungomare Canepa (d=6), qtree ewma (K=32)</a:t>
            </a:r>
            <a:endParaRPr/>
          </a:p>
        </p:txBody>
      </p:sp>
      <p:pic>
        <p:nvPicPr>
          <p:cNvPr id="461" name="Google Shape;4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7065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95650"/>
            <a:ext cx="346710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4"/>
          <p:cNvSpPr txBox="1"/>
          <p:nvPr/>
        </p:nvSpPr>
        <p:spPr>
          <a:xfrm>
            <a:off x="4572000" y="358660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around 2-3 months later.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</a:t>
            </a:r>
            <a:r>
              <a:rPr lang="en"/>
              <a:t> Change | Via di Francia (d=3), qtree ewma (K=32)</a:t>
            </a:r>
            <a:endParaRPr/>
          </a:p>
        </p:txBody>
      </p:sp>
      <p:pic>
        <p:nvPicPr>
          <p:cNvPr id="469" name="Google Shape;4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1083250"/>
            <a:ext cx="4488848" cy="335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773" y="1320575"/>
            <a:ext cx="345757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5"/>
          <p:cNvSpPr txBox="1"/>
          <p:nvPr/>
        </p:nvSpPr>
        <p:spPr>
          <a:xfrm>
            <a:off x="5211450" y="356542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around 2 weeks later, really easy to detect here.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 txBox="1"/>
          <p:nvPr>
            <p:ph type="ctrTitle"/>
          </p:nvPr>
        </p:nvSpPr>
        <p:spPr>
          <a:xfrm>
            <a:off x="311708" y="845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Weekend Only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 | All 4 segments (d=21), qtree ewma (K=32)</a:t>
            </a:r>
            <a:endParaRPr/>
          </a:p>
        </p:txBody>
      </p:sp>
      <p:pic>
        <p:nvPicPr>
          <p:cNvPr id="482" name="Google Shape;4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314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625" y="866750"/>
            <a:ext cx="3390900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7"/>
          <p:cNvSpPr txBox="1"/>
          <p:nvPr/>
        </p:nvSpPr>
        <p:spPr>
          <a:xfrm>
            <a:off x="4389375" y="332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 | Elicoidale Upstream (d=6), qtree ewma (K=32)</a:t>
            </a:r>
            <a:endParaRPr/>
          </a:p>
        </p:txBody>
      </p:sp>
      <p:pic>
        <p:nvPicPr>
          <p:cNvPr id="490" name="Google Shape;4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48250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393" y="732275"/>
            <a:ext cx="341947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8"/>
          <p:cNvSpPr txBox="1"/>
          <p:nvPr/>
        </p:nvSpPr>
        <p:spPr>
          <a:xfrm>
            <a:off x="4389375" y="332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 | Elicoidale Downstream (d=6), qtree ewma (K=32)</a:t>
            </a:r>
            <a:endParaRPr/>
          </a:p>
        </p:txBody>
      </p:sp>
      <p:pic>
        <p:nvPicPr>
          <p:cNvPr id="498" name="Google Shape;49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370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250" y="693050"/>
            <a:ext cx="34194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9"/>
          <p:cNvSpPr txBox="1"/>
          <p:nvPr/>
        </p:nvSpPr>
        <p:spPr>
          <a:xfrm>
            <a:off x="4389375" y="332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0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 | Lungomare Canepa (d=6), qtree ewma (K=32)</a:t>
            </a:r>
            <a:endParaRPr/>
          </a:p>
        </p:txBody>
      </p:sp>
      <p:pic>
        <p:nvPicPr>
          <p:cNvPr id="506" name="Google Shape;5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2582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925" y="793925"/>
            <a:ext cx="34099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0"/>
          <p:cNvSpPr txBox="1"/>
          <p:nvPr/>
        </p:nvSpPr>
        <p:spPr>
          <a:xfrm>
            <a:off x="4572000" y="3379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 | Via di Francia (d=3), qtree ewma (K=32)</a:t>
            </a:r>
            <a:endParaRPr/>
          </a:p>
        </p:txBody>
      </p:sp>
      <p:pic>
        <p:nvPicPr>
          <p:cNvPr id="514" name="Google Shape;5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1016025"/>
            <a:ext cx="4758448" cy="35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673" y="1062850"/>
            <a:ext cx="3409950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1"/>
          <p:cNvSpPr txBox="1"/>
          <p:nvPr/>
        </p:nvSpPr>
        <p:spPr>
          <a:xfrm>
            <a:off x="5419450" y="3421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0" y="0"/>
            <a:ext cx="9109500" cy="6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Sequence Generation (2/2) - Outputs</a:t>
            </a:r>
            <a:endParaRPr sz="3600"/>
          </a:p>
        </p:txBody>
      </p:sp>
      <p:sp>
        <p:nvSpPr>
          <p:cNvPr id="103" name="Google Shape;103;p18"/>
          <p:cNvSpPr/>
          <p:nvPr/>
        </p:nvSpPr>
        <p:spPr>
          <a:xfrm>
            <a:off x="1202325" y="993650"/>
            <a:ext cx="2308500" cy="4425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510825" y="993650"/>
            <a:ext cx="4017300" cy="4425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1213575" y="3035450"/>
            <a:ext cx="6314700" cy="4425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3354850" y="578950"/>
            <a:ext cx="3699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7275975" y="3433025"/>
            <a:ext cx="1153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7053075" y="635175"/>
            <a:ext cx="973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 - 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2144175" y="999350"/>
            <a:ext cx="4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600">
                <a:solidFill>
                  <a:srgbClr val="202122"/>
                </a:solidFill>
              </a:rPr>
              <a:t>0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5249325" y="999350"/>
            <a:ext cx="4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600">
                <a:solidFill>
                  <a:srgbClr val="202122"/>
                </a:solidFill>
              </a:rPr>
              <a:t>0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4284375" y="3041150"/>
            <a:ext cx="42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600">
                <a:solidFill>
                  <a:srgbClr val="202122"/>
                </a:solidFill>
              </a:rPr>
              <a:t>1</a:t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 rot="-5400000">
            <a:off x="2236125" y="458625"/>
            <a:ext cx="240900" cy="2286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 rot="-5400000">
            <a:off x="5407950" y="-392475"/>
            <a:ext cx="240900" cy="3988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5400000">
            <a:off x="4200500" y="-300075"/>
            <a:ext cx="354300" cy="6258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589175" y="836775"/>
            <a:ext cx="32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174300" y="1766113"/>
            <a:ext cx="22860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Training data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(same for both sequences)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182325" y="1656088"/>
            <a:ext cx="271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Sequence 0 (no change and non overlapping with training data)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3354850" y="2368525"/>
            <a:ext cx="2887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Sequence 1 (with change)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12800" y="3890275"/>
            <a:ext cx="8796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N is the moment where the change happens, from which we start to monitor on QuanTree EWMA.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d is the number of dimensions/variables in the sequence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m is the number of samples/days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200">
                <a:solidFill>
                  <a:srgbClr val="202122"/>
                </a:solidFill>
              </a:rPr>
              <a:t>0</a:t>
            </a:r>
            <a:r>
              <a:rPr lang="en" sz="1200">
                <a:solidFill>
                  <a:schemeClr val="dk1"/>
                </a:solidFill>
              </a:rPr>
              <a:t> i</a:t>
            </a:r>
            <a:r>
              <a:rPr lang="en" sz="1200">
                <a:solidFill>
                  <a:schemeClr val="dk2"/>
                </a:solidFill>
              </a:rPr>
              <a:t>s the distribution of scenario 0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baseline="-25000" lang="en" sz="1200">
                <a:solidFill>
                  <a:srgbClr val="202122"/>
                </a:solidFill>
              </a:rPr>
              <a:t>1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2"/>
                </a:solidFill>
              </a:rPr>
              <a:t>is the distribution of scenario 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983800" y="999350"/>
            <a:ext cx="190500" cy="431100"/>
          </a:xfrm>
          <a:prstGeom prst="leftBrace">
            <a:avLst>
              <a:gd fmla="val 50000" name="adj1"/>
              <a:gd fmla="val 5067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983800" y="3041150"/>
            <a:ext cx="190500" cy="431100"/>
          </a:xfrm>
          <a:prstGeom prst="leftBrace">
            <a:avLst>
              <a:gd fmla="val 50000" name="adj1"/>
              <a:gd fmla="val 5067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697950" y="965725"/>
            <a:ext cx="309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697950" y="3006250"/>
            <a:ext cx="309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Mixture</a:t>
            </a:r>
            <a:endParaRPr/>
          </a:p>
        </p:txBody>
      </p:sp>
      <p:sp>
        <p:nvSpPr>
          <p:cNvPr id="522" name="Google Shape;522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Weekday (70%) + Weekend (30%)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 | All 4 segments (d=21), qtree ewma (K=32)</a:t>
            </a:r>
            <a:endParaRPr/>
          </a:p>
        </p:txBody>
      </p:sp>
      <p:pic>
        <p:nvPicPr>
          <p:cNvPr id="528" name="Google Shape;52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450" y="1166550"/>
            <a:ext cx="4288325" cy="25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75" y="612725"/>
            <a:ext cx="2869543" cy="43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3"/>
          <p:cNvSpPr txBox="1"/>
          <p:nvPr/>
        </p:nvSpPr>
        <p:spPr>
          <a:xfrm>
            <a:off x="4622225" y="4240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after 2-4 months later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4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 | Elicoidale Upstream (d=6), qtree ewma (K=32)</a:t>
            </a:r>
            <a:endParaRPr/>
          </a:p>
        </p:txBody>
      </p:sp>
      <p:pic>
        <p:nvPicPr>
          <p:cNvPr id="536" name="Google Shape;53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598625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649" y="753924"/>
            <a:ext cx="4780425" cy="28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4"/>
          <p:cNvSpPr txBox="1"/>
          <p:nvPr/>
        </p:nvSpPr>
        <p:spPr>
          <a:xfrm>
            <a:off x="3909600" y="4056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5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 | Elicoidale Downstream (d=6), qtree ewma (K=32)</a:t>
            </a:r>
            <a:endParaRPr/>
          </a:p>
        </p:txBody>
      </p:sp>
      <p:pic>
        <p:nvPicPr>
          <p:cNvPr id="544" name="Google Shape;5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05700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324" y="683300"/>
            <a:ext cx="4794526" cy="29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5"/>
          <p:cNvSpPr txBox="1"/>
          <p:nvPr/>
        </p:nvSpPr>
        <p:spPr>
          <a:xfrm>
            <a:off x="4008375" y="4106350"/>
            <a:ext cx="36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here after 2-3 months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6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 | Lungomare Canepa (d=6), qtree ewma (K=32)</a:t>
            </a:r>
            <a:endParaRPr/>
          </a:p>
        </p:txBody>
      </p:sp>
      <p:pic>
        <p:nvPicPr>
          <p:cNvPr id="552" name="Google Shape;5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33900"/>
            <a:ext cx="2867436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551" y="840126"/>
            <a:ext cx="4916600" cy="29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6"/>
          <p:cNvSpPr txBox="1"/>
          <p:nvPr/>
        </p:nvSpPr>
        <p:spPr>
          <a:xfrm>
            <a:off x="4029550" y="4014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practically undetected.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7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 | Via di Francia (d=3), qtree ewma (K=32)</a:t>
            </a:r>
            <a:endParaRPr/>
          </a:p>
        </p:txBody>
      </p:sp>
      <p:pic>
        <p:nvPicPr>
          <p:cNvPr id="560" name="Google Shape;56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914600"/>
            <a:ext cx="4608875" cy="34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125" y="834800"/>
            <a:ext cx="3365650" cy="20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7"/>
          <p:cNvSpPr txBox="1"/>
          <p:nvPr/>
        </p:nvSpPr>
        <p:spPr>
          <a:xfrm>
            <a:off x="5617050" y="34854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in around 1 month.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 Change</a:t>
            </a:r>
            <a:endParaRPr/>
          </a:p>
        </p:txBody>
      </p:sp>
      <p:sp>
        <p:nvSpPr>
          <p:cNvPr id="568" name="Google Shape;568;p78"/>
          <p:cNvSpPr txBox="1"/>
          <p:nvPr/>
        </p:nvSpPr>
        <p:spPr>
          <a:xfrm>
            <a:off x="789025" y="3214975"/>
            <a:ext cx="7536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Big policy change between scenarios.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</a:t>
            </a:r>
            <a:r>
              <a:rPr lang="en">
                <a:solidFill>
                  <a:schemeClr val="dk1"/>
                </a:solidFill>
              </a:rPr>
              <a:t>0: basic scenario (with some ferry traffic)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1: structural change in the network. Namely, the two traffic lights A and B are now actuated, which means that they adjust the green and red phases dynamically depending on the current traffic, instead of implementing a fixed phases program.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Gaussian noise (0 mean, 0.001 sigma) is added to the variables “flow cars” or “flow trucks” to deal with its discreteness.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9"/>
          <p:cNvSpPr txBox="1"/>
          <p:nvPr>
            <p:ph type="ctrTitle"/>
          </p:nvPr>
        </p:nvSpPr>
        <p:spPr>
          <a:xfrm>
            <a:off x="311708" y="845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Weekday Only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0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 Change | All 4 segments (d=21), qtree ewma (K=32)</a:t>
            </a:r>
            <a:endParaRPr/>
          </a:p>
        </p:txBody>
      </p:sp>
      <p:sp>
        <p:nvSpPr>
          <p:cNvPr id="579" name="Google Shape;579;p80"/>
          <p:cNvSpPr txBox="1"/>
          <p:nvPr/>
        </p:nvSpPr>
        <p:spPr>
          <a:xfrm>
            <a:off x="4526750" y="353720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1 week later.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0" name="Google Shape;58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7625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750" y="676250"/>
            <a:ext cx="4489171" cy="27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1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Elicoidale Upstream (d=6), qtree ewma (K=32)</a:t>
            </a:r>
            <a:endParaRPr/>
          </a:p>
        </p:txBody>
      </p:sp>
      <p:sp>
        <p:nvSpPr>
          <p:cNvPr id="587" name="Google Shape;587;p81"/>
          <p:cNvSpPr txBox="1"/>
          <p:nvPr/>
        </p:nvSpPr>
        <p:spPr>
          <a:xfrm>
            <a:off x="4740250" y="340317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8" name="Google Shape;58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26875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793" y="676250"/>
            <a:ext cx="4397633" cy="25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Sanity Check</a:t>
            </a:r>
            <a:endParaRPr/>
          </a:p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Artificially generated data to check implementation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755000" y="3848100"/>
            <a:ext cx="77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0 → Scenario 1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distribution under Scenario 0 is gaussian and under Scenario 1 is poisson.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2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Elicoidale Downstream (d=6), qtree ewma (K=32)</a:t>
            </a:r>
            <a:endParaRPr/>
          </a:p>
        </p:txBody>
      </p:sp>
      <p:sp>
        <p:nvSpPr>
          <p:cNvPr id="595" name="Google Shape;595;p82"/>
          <p:cNvSpPr txBox="1"/>
          <p:nvPr/>
        </p:nvSpPr>
        <p:spPr>
          <a:xfrm>
            <a:off x="4697525" y="357132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instantly.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96" name="Google Shape;59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1980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675" y="676250"/>
            <a:ext cx="4699890" cy="27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3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Lungomare Canepa (d=6), qtree ewma (K=32)</a:t>
            </a:r>
            <a:endParaRPr/>
          </a:p>
        </p:txBody>
      </p:sp>
      <p:sp>
        <p:nvSpPr>
          <p:cNvPr id="603" name="Google Shape;603;p83"/>
          <p:cNvSpPr txBox="1"/>
          <p:nvPr/>
        </p:nvSpPr>
        <p:spPr>
          <a:xfrm>
            <a:off x="4572000" y="358660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around 2 weeks to 1 month later.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4" name="Google Shape;6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4097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575" y="676250"/>
            <a:ext cx="4696321" cy="27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4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Via di Francia (d=3), qtree ewma (K=32)</a:t>
            </a:r>
            <a:endParaRPr/>
          </a:p>
        </p:txBody>
      </p:sp>
      <p:sp>
        <p:nvSpPr>
          <p:cNvPr id="611" name="Google Shape;611;p84"/>
          <p:cNvSpPr txBox="1"/>
          <p:nvPr/>
        </p:nvSpPr>
        <p:spPr>
          <a:xfrm>
            <a:off x="5211450" y="3565425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around 1 week later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12" name="Google Shape;6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1117176"/>
            <a:ext cx="4199323" cy="31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300" y="1007599"/>
            <a:ext cx="3855975" cy="230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5"/>
          <p:cNvSpPr txBox="1"/>
          <p:nvPr>
            <p:ph type="ctrTitle"/>
          </p:nvPr>
        </p:nvSpPr>
        <p:spPr>
          <a:xfrm>
            <a:off x="311708" y="845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Weekend Only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6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All 4 segments (d=21), qtree ewma (K=32)</a:t>
            </a:r>
            <a:endParaRPr/>
          </a:p>
        </p:txBody>
      </p:sp>
      <p:sp>
        <p:nvSpPr>
          <p:cNvPr id="624" name="Google Shape;624;p86"/>
          <p:cNvSpPr txBox="1"/>
          <p:nvPr/>
        </p:nvSpPr>
        <p:spPr>
          <a:xfrm>
            <a:off x="4389375" y="332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Changes detected after 2-4 months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25" name="Google Shape;62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59160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750" y="633925"/>
            <a:ext cx="4157541" cy="24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7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Elicoidale Upstream (d=6), qtree ewma (K=32)</a:t>
            </a:r>
            <a:endParaRPr/>
          </a:p>
        </p:txBody>
      </p:sp>
      <p:sp>
        <p:nvSpPr>
          <p:cNvPr id="632" name="Google Shape;632;p87"/>
          <p:cNvSpPr txBox="1"/>
          <p:nvPr/>
        </p:nvSpPr>
        <p:spPr>
          <a:xfrm>
            <a:off x="4389375" y="332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33" name="Google Shape;63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3390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125" y="676250"/>
            <a:ext cx="4173084" cy="24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8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Elicoidale Downstream (d=6), qtree ewma (K=32)</a:t>
            </a:r>
            <a:endParaRPr/>
          </a:p>
        </p:txBody>
      </p:sp>
      <p:sp>
        <p:nvSpPr>
          <p:cNvPr id="640" name="Google Shape;640;p88"/>
          <p:cNvSpPr txBox="1"/>
          <p:nvPr/>
        </p:nvSpPr>
        <p:spPr>
          <a:xfrm>
            <a:off x="4396425" y="3457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Changes detected after 2 weeks.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1" name="Google Shape;64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59865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850" y="704475"/>
            <a:ext cx="4169090" cy="24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9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Lungomare Canepa (d=6), qtree ewma (K=32)</a:t>
            </a:r>
            <a:endParaRPr/>
          </a:p>
        </p:txBody>
      </p:sp>
      <p:sp>
        <p:nvSpPr>
          <p:cNvPr id="648" name="Google Shape;648;p89"/>
          <p:cNvSpPr txBox="1"/>
          <p:nvPr/>
        </p:nvSpPr>
        <p:spPr>
          <a:xfrm>
            <a:off x="4572000" y="3379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9" name="Google Shape;64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0570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675" y="676250"/>
            <a:ext cx="4275536" cy="25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0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Via di Francia (d=3), qtree ewma (K=32)</a:t>
            </a:r>
            <a:endParaRPr/>
          </a:p>
        </p:txBody>
      </p:sp>
      <p:sp>
        <p:nvSpPr>
          <p:cNvPr id="656" name="Google Shape;656;p90"/>
          <p:cNvSpPr txBox="1"/>
          <p:nvPr/>
        </p:nvSpPr>
        <p:spPr>
          <a:xfrm>
            <a:off x="5419450" y="3421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 here.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57" name="Google Shape;65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1150924"/>
            <a:ext cx="4239327" cy="31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475" y="1068423"/>
            <a:ext cx="3368325" cy="20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Mixture</a:t>
            </a:r>
            <a:endParaRPr/>
          </a:p>
        </p:txBody>
      </p:sp>
      <p:sp>
        <p:nvSpPr>
          <p:cNvPr id="664" name="Google Shape;664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Weekday (70%) + Weekend (30%)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Sanity check (d=21), qtree ewma (K=32)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1460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550" y="1443850"/>
            <a:ext cx="340995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2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All 4 segments (d=21), qtree ewma (K=32)</a:t>
            </a:r>
            <a:endParaRPr/>
          </a:p>
        </p:txBody>
      </p:sp>
      <p:sp>
        <p:nvSpPr>
          <p:cNvPr id="670" name="Google Shape;670;p92"/>
          <p:cNvSpPr txBox="1"/>
          <p:nvPr/>
        </p:nvSpPr>
        <p:spPr>
          <a:xfrm>
            <a:off x="4622225" y="4240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after 2 weeks.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71" name="Google Shape;67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12750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524" y="846251"/>
            <a:ext cx="4540524" cy="27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3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Elicoidale Upstream (d=6), qtree ewma (K=32)</a:t>
            </a:r>
            <a:endParaRPr/>
          </a:p>
        </p:txBody>
      </p:sp>
      <p:sp>
        <p:nvSpPr>
          <p:cNvPr id="678" name="Google Shape;678;p93"/>
          <p:cNvSpPr txBox="1"/>
          <p:nvPr/>
        </p:nvSpPr>
        <p:spPr>
          <a:xfrm>
            <a:off x="3909600" y="4056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 change detected.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79" name="Google Shape;67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598650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350" y="994875"/>
            <a:ext cx="4362050" cy="26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4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Elicoidale Downstream (d=6), qtree ewma (K=32)</a:t>
            </a:r>
            <a:endParaRPr/>
          </a:p>
        </p:txBody>
      </p:sp>
      <p:pic>
        <p:nvPicPr>
          <p:cNvPr id="686" name="Google Shape;68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612750"/>
            <a:ext cx="2869543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474" y="692775"/>
            <a:ext cx="4935650" cy="29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4"/>
          <p:cNvSpPr txBox="1"/>
          <p:nvPr/>
        </p:nvSpPr>
        <p:spPr>
          <a:xfrm>
            <a:off x="4422375" y="3853550"/>
            <a:ext cx="366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instantly.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5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Lungomare Canepa (d=6), qtree ewma (K=32)</a:t>
            </a:r>
            <a:endParaRPr/>
          </a:p>
        </p:txBody>
      </p:sp>
      <p:sp>
        <p:nvSpPr>
          <p:cNvPr id="694" name="Google Shape;694;p95"/>
          <p:cNvSpPr txBox="1"/>
          <p:nvPr/>
        </p:nvSpPr>
        <p:spPr>
          <a:xfrm>
            <a:off x="4029550" y="4014625"/>
            <a:ext cx="33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in </a:t>
            </a:r>
            <a:r>
              <a:rPr lang="en">
                <a:solidFill>
                  <a:schemeClr val="dk2"/>
                </a:solidFill>
              </a:rPr>
              <a:t>around</a:t>
            </a:r>
            <a:r>
              <a:rPr lang="en">
                <a:solidFill>
                  <a:schemeClr val="dk2"/>
                </a:solidFill>
              </a:rPr>
              <a:t> 1 month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95" name="Google Shape;6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00" y="591575"/>
            <a:ext cx="2871650" cy="4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975" y="833075"/>
            <a:ext cx="4689251" cy="27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6"/>
          <p:cNvSpPr/>
          <p:nvPr/>
        </p:nvSpPr>
        <p:spPr>
          <a:xfrm>
            <a:off x="536075" y="84050"/>
            <a:ext cx="8207700" cy="43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Actuated</a:t>
            </a:r>
            <a:r>
              <a:rPr lang="en"/>
              <a:t> Change | Via di Francia (d=3), qtree ewma (K=32)</a:t>
            </a:r>
            <a:endParaRPr/>
          </a:p>
        </p:txBody>
      </p:sp>
      <p:sp>
        <p:nvSpPr>
          <p:cNvPr id="702" name="Google Shape;702;p96"/>
          <p:cNvSpPr txBox="1"/>
          <p:nvPr/>
        </p:nvSpPr>
        <p:spPr>
          <a:xfrm>
            <a:off x="5617050" y="34854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Change detected in around 1 month.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03" name="Google Shape;70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968999"/>
            <a:ext cx="4421223" cy="330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200" y="964887"/>
            <a:ext cx="3402855" cy="20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Change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789025" y="3214975"/>
            <a:ext cx="753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Small</a:t>
            </a:r>
            <a:r>
              <a:rPr lang="en">
                <a:solidFill>
                  <a:schemeClr val="dk1"/>
                </a:solidFill>
              </a:rPr>
              <a:t> policy change between scenarios.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0: basic scenario (with some ferry traffic)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Scenario 1</a:t>
            </a:r>
            <a:r>
              <a:rPr lang="en">
                <a:solidFill>
                  <a:schemeClr val="dk1"/>
                </a:solidFill>
              </a:rPr>
              <a:t>: basic scenario with a change obtained by moving slightly the phase of a traffic light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aussian noise (0 mean, 0.001 sigma) is added to the variables “flow cars” or “flow trucks” to deal with its discreteness.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